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4" r:id="rId4"/>
    <p:sldId id="265" r:id="rId5"/>
    <p:sldId id="258" r:id="rId6"/>
    <p:sldId id="261" r:id="rId7"/>
    <p:sldId id="262" r:id="rId8"/>
    <p:sldId id="263" r:id="rId9"/>
    <p:sldId id="26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412"/>
    <p:restoredTop sz="89876"/>
  </p:normalViewPr>
  <p:slideViewPr>
    <p:cSldViewPr snapToGrid="0" snapToObjects="1">
      <p:cViewPr>
        <p:scale>
          <a:sx n="99" d="100"/>
          <a:sy n="99" d="100"/>
        </p:scale>
        <p:origin x="42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56ECF68-718E-4772-9827-2FB772687825}" type="doc">
      <dgm:prSet loTypeId="urn:microsoft.com/office/officeart/2005/8/layout/default" loCatId="Inbox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en-US"/>
        </a:p>
      </dgm:t>
    </dgm:pt>
    <dgm:pt modelId="{2DA951DF-7FA0-46DC-BA86-6F6E38573291}">
      <dgm:prSet/>
      <dgm:spPr/>
      <dgm:t>
        <a:bodyPr/>
        <a:lstStyle/>
        <a:p>
          <a:r>
            <a:rPr lang="en-US" dirty="0" smtClean="0"/>
            <a:t>siRNA </a:t>
          </a:r>
          <a:r>
            <a:rPr lang="en-US" dirty="0"/>
            <a:t>can </a:t>
          </a:r>
          <a:r>
            <a:rPr lang="en-US" dirty="0" smtClean="0"/>
            <a:t>silence </a:t>
          </a:r>
          <a:r>
            <a:rPr lang="en-US" dirty="0"/>
            <a:t>genes that code for HER2 receptors</a:t>
          </a:r>
          <a:r>
            <a:rPr lang="en-US" dirty="0" smtClean="0"/>
            <a:t>...</a:t>
          </a:r>
          <a:endParaRPr lang="en-US" dirty="0"/>
        </a:p>
      </dgm:t>
    </dgm:pt>
    <dgm:pt modelId="{01F9A39E-DFE6-40BA-ABFB-385E99987872}" type="parTrans" cxnId="{0ECB9E68-8280-4E14-87DD-80ACD4A14070}">
      <dgm:prSet/>
      <dgm:spPr/>
      <dgm:t>
        <a:bodyPr/>
        <a:lstStyle/>
        <a:p>
          <a:endParaRPr lang="en-US"/>
        </a:p>
      </dgm:t>
    </dgm:pt>
    <dgm:pt modelId="{8991AFBC-310C-4413-9F7D-602A3468BD17}" type="sibTrans" cxnId="{0ECB9E68-8280-4E14-87DD-80ACD4A14070}">
      <dgm:prSet/>
      <dgm:spPr/>
      <dgm:t>
        <a:bodyPr/>
        <a:lstStyle/>
        <a:p>
          <a:endParaRPr lang="en-US"/>
        </a:p>
      </dgm:t>
    </dgm:pt>
    <dgm:pt modelId="{F8FB46F8-F065-43BF-A7AE-1AEC25FBEE6B}">
      <dgm:prSet/>
      <dgm:spPr/>
      <dgm:t>
        <a:bodyPr/>
        <a:lstStyle/>
        <a:p>
          <a:r>
            <a:rPr lang="en-US" dirty="0"/>
            <a:t>siRNA </a:t>
          </a:r>
          <a:r>
            <a:rPr lang="en-US" dirty="0" smtClean="0"/>
            <a:t>showed </a:t>
          </a:r>
          <a:r>
            <a:rPr lang="en-US" dirty="0"/>
            <a:t>anti-proliferative effect</a:t>
          </a:r>
        </a:p>
      </dgm:t>
    </dgm:pt>
    <dgm:pt modelId="{02A2B7A3-A5A5-4CBF-9AC5-BE49E90B5E92}" type="parTrans" cxnId="{67AA9BE3-0FA0-4B65-B208-E02443451067}">
      <dgm:prSet/>
      <dgm:spPr/>
      <dgm:t>
        <a:bodyPr/>
        <a:lstStyle/>
        <a:p>
          <a:endParaRPr lang="en-US"/>
        </a:p>
      </dgm:t>
    </dgm:pt>
    <dgm:pt modelId="{46FCC371-2EDF-4469-81A9-5000FD309C56}" type="sibTrans" cxnId="{67AA9BE3-0FA0-4B65-B208-E02443451067}">
      <dgm:prSet/>
      <dgm:spPr/>
      <dgm:t>
        <a:bodyPr/>
        <a:lstStyle/>
        <a:p>
          <a:endParaRPr lang="en-US"/>
        </a:p>
      </dgm:t>
    </dgm:pt>
    <dgm:pt modelId="{A718EC68-F425-478E-ADCC-53612573CAAA}">
      <dgm:prSet/>
      <dgm:spPr/>
      <dgm:t>
        <a:bodyPr/>
        <a:lstStyle/>
        <a:p>
          <a:r>
            <a:rPr lang="en-US" dirty="0"/>
            <a:t>Can be used as an alternative to antibody-specific </a:t>
          </a:r>
          <a:r>
            <a:rPr lang="en-US" dirty="0" smtClean="0"/>
            <a:t>therapeutics </a:t>
          </a:r>
          <a:r>
            <a:rPr lang="en-US" dirty="0"/>
            <a:t>like Herceptin. </a:t>
          </a:r>
        </a:p>
      </dgm:t>
    </dgm:pt>
    <dgm:pt modelId="{32E47D43-178E-4294-81DA-B46388DD4348}" type="parTrans" cxnId="{5D236B20-5E45-468C-A8BC-1E24521FABB4}">
      <dgm:prSet/>
      <dgm:spPr/>
      <dgm:t>
        <a:bodyPr/>
        <a:lstStyle/>
        <a:p>
          <a:endParaRPr lang="en-US"/>
        </a:p>
      </dgm:t>
    </dgm:pt>
    <dgm:pt modelId="{C407CA78-0C2A-466A-BDB5-BB03C35E2845}" type="sibTrans" cxnId="{5D236B20-5E45-468C-A8BC-1E24521FABB4}">
      <dgm:prSet/>
      <dgm:spPr/>
      <dgm:t>
        <a:bodyPr/>
        <a:lstStyle/>
        <a:p>
          <a:endParaRPr lang="en-US"/>
        </a:p>
      </dgm:t>
    </dgm:pt>
    <dgm:pt modelId="{C304A43F-3EC9-47CE-845D-0770A0B25AE4}">
      <dgm:prSet/>
      <dgm:spPr/>
      <dgm:t>
        <a:bodyPr/>
        <a:lstStyle/>
        <a:p>
          <a:r>
            <a:rPr lang="en-US" dirty="0"/>
            <a:t>Herceptin is cytostatic (inhibits) rather than </a:t>
          </a:r>
          <a:r>
            <a:rPr lang="en-US" dirty="0" smtClean="0"/>
            <a:t>cytotoxic unlike using siRNA</a:t>
          </a:r>
          <a:r>
            <a:rPr lang="en-US" smtClean="0"/>
            <a:t>. </a:t>
          </a:r>
          <a:endParaRPr lang="en-US" dirty="0"/>
        </a:p>
      </dgm:t>
    </dgm:pt>
    <dgm:pt modelId="{4293A82A-C7C5-43C7-9B48-4DFB348F42FA}" type="parTrans" cxnId="{6C9ED9F0-1D72-4B07-ABA3-C8D178FD4234}">
      <dgm:prSet/>
      <dgm:spPr/>
      <dgm:t>
        <a:bodyPr/>
        <a:lstStyle/>
        <a:p>
          <a:endParaRPr lang="en-US"/>
        </a:p>
      </dgm:t>
    </dgm:pt>
    <dgm:pt modelId="{4D056CE8-71A9-43F1-9897-40FDA9627861}" type="sibTrans" cxnId="{6C9ED9F0-1D72-4B07-ABA3-C8D178FD4234}">
      <dgm:prSet/>
      <dgm:spPr/>
      <dgm:t>
        <a:bodyPr/>
        <a:lstStyle/>
        <a:p>
          <a:endParaRPr lang="en-US"/>
        </a:p>
      </dgm:t>
    </dgm:pt>
    <dgm:pt modelId="{860306EB-B325-4857-A3E2-7D1F2A38F1D1}">
      <dgm:prSet/>
      <dgm:spPr/>
      <dgm:t>
        <a:bodyPr/>
        <a:lstStyle/>
        <a:p>
          <a:r>
            <a:rPr lang="en-US" dirty="0"/>
            <a:t>siRNA </a:t>
          </a:r>
          <a:r>
            <a:rPr lang="en-US" dirty="0" smtClean="0"/>
            <a:t>is very specific.</a:t>
          </a:r>
          <a:endParaRPr lang="en-US" dirty="0"/>
        </a:p>
      </dgm:t>
    </dgm:pt>
    <dgm:pt modelId="{06D77861-BD83-400A-A40C-636E63E09B8C}" type="parTrans" cxnId="{E9373EA5-8B62-484B-9718-8A492CD399C0}">
      <dgm:prSet/>
      <dgm:spPr/>
      <dgm:t>
        <a:bodyPr/>
        <a:lstStyle/>
        <a:p>
          <a:endParaRPr lang="en-US"/>
        </a:p>
      </dgm:t>
    </dgm:pt>
    <dgm:pt modelId="{A06988D7-7528-4A24-9232-BCC6C6D1421C}" type="sibTrans" cxnId="{E9373EA5-8B62-484B-9718-8A492CD399C0}">
      <dgm:prSet/>
      <dgm:spPr/>
      <dgm:t>
        <a:bodyPr/>
        <a:lstStyle/>
        <a:p>
          <a:endParaRPr lang="en-US"/>
        </a:p>
      </dgm:t>
    </dgm:pt>
    <dgm:pt modelId="{247F0D4D-4FFB-400F-AD67-FA6D5DB5EC2F}">
      <dgm:prSet/>
      <dgm:spPr/>
      <dgm:t>
        <a:bodyPr/>
        <a:lstStyle/>
        <a:p>
          <a:r>
            <a:rPr lang="en-GB" dirty="0" smtClean="0"/>
            <a:t>But is still a very </a:t>
          </a:r>
          <a:r>
            <a:rPr lang="en-US" dirty="0" smtClean="0"/>
            <a:t>promising approach towards HER2 positive cancer treatment!</a:t>
          </a:r>
          <a:endParaRPr lang="en-US" dirty="0"/>
        </a:p>
      </dgm:t>
    </dgm:pt>
    <dgm:pt modelId="{CDB3D812-4005-4141-908F-0EDCD190C161}" type="parTrans" cxnId="{A8C02995-5679-4AA5-9256-A2B74E854236}">
      <dgm:prSet/>
      <dgm:spPr/>
      <dgm:t>
        <a:bodyPr/>
        <a:lstStyle/>
        <a:p>
          <a:endParaRPr lang="en-US"/>
        </a:p>
      </dgm:t>
    </dgm:pt>
    <dgm:pt modelId="{E483BFC7-9429-4AA0-A343-4F3908AFCD5A}" type="sibTrans" cxnId="{A8C02995-5679-4AA5-9256-A2B74E854236}">
      <dgm:prSet/>
      <dgm:spPr/>
      <dgm:t>
        <a:bodyPr/>
        <a:lstStyle/>
        <a:p>
          <a:endParaRPr lang="en-US"/>
        </a:p>
      </dgm:t>
    </dgm:pt>
    <dgm:pt modelId="{8A65B82F-8DC4-40DA-B461-3966765E2AF8}">
      <dgm:prSet/>
      <dgm:spPr/>
      <dgm:t>
        <a:bodyPr/>
        <a:lstStyle/>
        <a:p>
          <a:r>
            <a:rPr lang="en-US" dirty="0" smtClean="0"/>
            <a:t>But</a:t>
          </a:r>
          <a:r>
            <a:rPr lang="mr-IN" dirty="0" smtClean="0"/>
            <a:t>…</a:t>
          </a:r>
          <a:r>
            <a:rPr lang="en-US" dirty="0" smtClean="0"/>
            <a:t> </a:t>
          </a:r>
          <a:r>
            <a:rPr lang="en-US" dirty="0"/>
            <a:t>only </a:t>
          </a:r>
          <a:r>
            <a:rPr lang="en-US" dirty="0" smtClean="0"/>
            <a:t>has been done </a:t>
          </a:r>
          <a:r>
            <a:rPr lang="en-US" dirty="0"/>
            <a:t>on </a:t>
          </a:r>
          <a:r>
            <a:rPr lang="en-US" dirty="0" smtClean="0"/>
            <a:t>hepatocytes.</a:t>
          </a:r>
          <a:endParaRPr lang="en-US" dirty="0"/>
        </a:p>
      </dgm:t>
    </dgm:pt>
    <dgm:pt modelId="{B09C9520-A298-47A9-8E5C-F9B3C65829A3}" type="parTrans" cxnId="{137A9AEE-5AE4-4E4C-A4B2-119E7F9BCD3C}">
      <dgm:prSet/>
      <dgm:spPr/>
      <dgm:t>
        <a:bodyPr/>
        <a:lstStyle/>
        <a:p>
          <a:endParaRPr lang="en-US"/>
        </a:p>
      </dgm:t>
    </dgm:pt>
    <dgm:pt modelId="{7146F0A7-C342-49D1-ABEF-AE0939AE1B8B}" type="sibTrans" cxnId="{137A9AEE-5AE4-4E4C-A4B2-119E7F9BCD3C}">
      <dgm:prSet/>
      <dgm:spPr/>
      <dgm:t>
        <a:bodyPr/>
        <a:lstStyle/>
        <a:p>
          <a:endParaRPr lang="en-US"/>
        </a:p>
      </dgm:t>
    </dgm:pt>
    <dgm:pt modelId="{6F1FF597-A939-4423-BB9E-E251CB925C38}">
      <dgm:prSet/>
      <dgm:spPr/>
      <dgm:t>
        <a:bodyPr/>
        <a:lstStyle/>
        <a:p>
          <a:r>
            <a:rPr lang="en-US" dirty="0" smtClean="0"/>
            <a:t>And in vitro.</a:t>
          </a:r>
          <a:endParaRPr lang="en-US" dirty="0"/>
        </a:p>
      </dgm:t>
    </dgm:pt>
    <dgm:pt modelId="{76D1BF8D-D406-4900-B07E-DAD941714618}" type="parTrans" cxnId="{03E33E2F-A915-4960-BDAD-69BBB56DB277}">
      <dgm:prSet/>
      <dgm:spPr/>
      <dgm:t>
        <a:bodyPr/>
        <a:lstStyle/>
        <a:p>
          <a:endParaRPr lang="en-US"/>
        </a:p>
      </dgm:t>
    </dgm:pt>
    <dgm:pt modelId="{D9BB1B95-1641-411F-9A21-7FF4CBC2D347}" type="sibTrans" cxnId="{03E33E2F-A915-4960-BDAD-69BBB56DB277}">
      <dgm:prSet/>
      <dgm:spPr/>
      <dgm:t>
        <a:bodyPr/>
        <a:lstStyle/>
        <a:p>
          <a:endParaRPr lang="en-US"/>
        </a:p>
      </dgm:t>
    </dgm:pt>
    <dgm:pt modelId="{615144E0-55AE-824B-B182-1C8F56FEE1B0}" type="pres">
      <dgm:prSet presAssocID="{A56ECF68-718E-4772-9827-2FB772687825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2073564-8865-BF4A-8249-8DF0C54C894C}" type="pres">
      <dgm:prSet presAssocID="{2DA951DF-7FA0-46DC-BA86-6F6E38573291}" presName="node" presStyleLbl="node1" presStyleIdx="0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6EBA251-FA0F-D64A-946D-404E3F1D7EC0}" type="pres">
      <dgm:prSet presAssocID="{8991AFBC-310C-4413-9F7D-602A3468BD17}" presName="sibTrans" presStyleCnt="0"/>
      <dgm:spPr/>
    </dgm:pt>
    <dgm:pt modelId="{CA5CEE50-93A1-DF48-8005-37725CFA9845}" type="pres">
      <dgm:prSet presAssocID="{F8FB46F8-F065-43BF-A7AE-1AEC25FBEE6B}" presName="node" presStyleLbl="node1" presStyleIdx="1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81BA33B-4DAC-314A-9D65-A19F3B7672BE}" type="pres">
      <dgm:prSet presAssocID="{46FCC371-2EDF-4469-81A9-5000FD309C56}" presName="sibTrans" presStyleCnt="0"/>
      <dgm:spPr/>
    </dgm:pt>
    <dgm:pt modelId="{A3BC7EA4-6D0C-D941-9CBD-A5B052C3E27B}" type="pres">
      <dgm:prSet presAssocID="{A718EC68-F425-478E-ADCC-53612573CAAA}" presName="node" presStyleLbl="node1" presStyleIdx="2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CC0F024-80F4-294C-8070-04BD484EB2A4}" type="pres">
      <dgm:prSet presAssocID="{C407CA78-0C2A-466A-BDB5-BB03C35E2845}" presName="sibTrans" presStyleCnt="0"/>
      <dgm:spPr/>
    </dgm:pt>
    <dgm:pt modelId="{999A68CB-E594-424E-BF74-698A7C30CE14}" type="pres">
      <dgm:prSet presAssocID="{C304A43F-3EC9-47CE-845D-0770A0B25AE4}" presName="node" presStyleLbl="node1" presStyleIdx="3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F4F62DA-ED48-AC4B-98A3-1D6670624697}" type="pres">
      <dgm:prSet presAssocID="{4D056CE8-71A9-43F1-9897-40FDA9627861}" presName="sibTrans" presStyleCnt="0"/>
      <dgm:spPr/>
    </dgm:pt>
    <dgm:pt modelId="{BA6C6271-4BA3-D24A-9422-479303DCDAD2}" type="pres">
      <dgm:prSet presAssocID="{860306EB-B325-4857-A3E2-7D1F2A38F1D1}" presName="node" presStyleLbl="node1" presStyleIdx="4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6E9D885-6C1D-7642-8486-3102B6810C1C}" type="pres">
      <dgm:prSet presAssocID="{A06988D7-7528-4A24-9232-BCC6C6D1421C}" presName="sibTrans" presStyleCnt="0"/>
      <dgm:spPr/>
    </dgm:pt>
    <dgm:pt modelId="{94AD506F-7EC9-6E46-8426-B36E02058A71}" type="pres">
      <dgm:prSet presAssocID="{8A65B82F-8DC4-40DA-B461-3966765E2AF8}" presName="node" presStyleLbl="node1" presStyleIdx="5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1BFE7CC-01EC-2C4B-BCC6-59F81DCDE661}" type="pres">
      <dgm:prSet presAssocID="{7146F0A7-C342-49D1-ABEF-AE0939AE1B8B}" presName="sibTrans" presStyleCnt="0"/>
      <dgm:spPr/>
    </dgm:pt>
    <dgm:pt modelId="{8D95832F-44BF-1B4F-9022-EED4C68C5521}" type="pres">
      <dgm:prSet presAssocID="{6F1FF597-A939-4423-BB9E-E251CB925C38}" presName="node" presStyleLbl="node1" presStyleIdx="6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916F533-AC86-1144-94EB-62330AE7C96E}" type="pres">
      <dgm:prSet presAssocID="{D9BB1B95-1641-411F-9A21-7FF4CBC2D347}" presName="sibTrans" presStyleCnt="0"/>
      <dgm:spPr/>
    </dgm:pt>
    <dgm:pt modelId="{6B4CC0B6-0D1D-5345-9A34-40DCAAE7DC3A}" type="pres">
      <dgm:prSet presAssocID="{247F0D4D-4FFB-400F-AD67-FA6D5DB5EC2F}" presName="node" presStyleLbl="node1" presStyleIdx="7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C9ED9F0-1D72-4B07-ABA3-C8D178FD4234}" srcId="{A56ECF68-718E-4772-9827-2FB772687825}" destId="{C304A43F-3EC9-47CE-845D-0770A0B25AE4}" srcOrd="3" destOrd="0" parTransId="{4293A82A-C7C5-43C7-9B48-4DFB348F42FA}" sibTransId="{4D056CE8-71A9-43F1-9897-40FDA9627861}"/>
    <dgm:cxn modelId="{98CEB3C4-8FC1-D24E-85DF-95AAAACE2331}" type="presOf" srcId="{8A65B82F-8DC4-40DA-B461-3966765E2AF8}" destId="{94AD506F-7EC9-6E46-8426-B36E02058A71}" srcOrd="0" destOrd="0" presId="urn:microsoft.com/office/officeart/2005/8/layout/default"/>
    <dgm:cxn modelId="{A8C02995-5679-4AA5-9256-A2B74E854236}" srcId="{A56ECF68-718E-4772-9827-2FB772687825}" destId="{247F0D4D-4FFB-400F-AD67-FA6D5DB5EC2F}" srcOrd="7" destOrd="0" parTransId="{CDB3D812-4005-4141-908F-0EDCD190C161}" sibTransId="{E483BFC7-9429-4AA0-A343-4F3908AFCD5A}"/>
    <dgm:cxn modelId="{357DE7B2-BF92-8D42-A569-D3B1071B57D5}" type="presOf" srcId="{860306EB-B325-4857-A3E2-7D1F2A38F1D1}" destId="{BA6C6271-4BA3-D24A-9422-479303DCDAD2}" srcOrd="0" destOrd="0" presId="urn:microsoft.com/office/officeart/2005/8/layout/default"/>
    <dgm:cxn modelId="{B785992A-78E4-A346-95FC-AD3136AFDDC1}" type="presOf" srcId="{2DA951DF-7FA0-46DC-BA86-6F6E38573291}" destId="{12073564-8865-BF4A-8249-8DF0C54C894C}" srcOrd="0" destOrd="0" presId="urn:microsoft.com/office/officeart/2005/8/layout/default"/>
    <dgm:cxn modelId="{137A9AEE-5AE4-4E4C-A4B2-119E7F9BCD3C}" srcId="{A56ECF68-718E-4772-9827-2FB772687825}" destId="{8A65B82F-8DC4-40DA-B461-3966765E2AF8}" srcOrd="5" destOrd="0" parTransId="{B09C9520-A298-47A9-8E5C-F9B3C65829A3}" sibTransId="{7146F0A7-C342-49D1-ABEF-AE0939AE1B8B}"/>
    <dgm:cxn modelId="{493B754B-5DF4-B742-A6FC-F7C6C11001B4}" type="presOf" srcId="{A56ECF68-718E-4772-9827-2FB772687825}" destId="{615144E0-55AE-824B-B182-1C8F56FEE1B0}" srcOrd="0" destOrd="0" presId="urn:microsoft.com/office/officeart/2005/8/layout/default"/>
    <dgm:cxn modelId="{7A11FE8C-05A1-0F42-BD57-F379B28E3F03}" type="presOf" srcId="{247F0D4D-4FFB-400F-AD67-FA6D5DB5EC2F}" destId="{6B4CC0B6-0D1D-5345-9A34-40DCAAE7DC3A}" srcOrd="0" destOrd="0" presId="urn:microsoft.com/office/officeart/2005/8/layout/default"/>
    <dgm:cxn modelId="{0ECB9E68-8280-4E14-87DD-80ACD4A14070}" srcId="{A56ECF68-718E-4772-9827-2FB772687825}" destId="{2DA951DF-7FA0-46DC-BA86-6F6E38573291}" srcOrd="0" destOrd="0" parTransId="{01F9A39E-DFE6-40BA-ABFB-385E99987872}" sibTransId="{8991AFBC-310C-4413-9F7D-602A3468BD17}"/>
    <dgm:cxn modelId="{7760E45D-E913-FE48-838E-7EBED34B57F1}" type="presOf" srcId="{A718EC68-F425-478E-ADCC-53612573CAAA}" destId="{A3BC7EA4-6D0C-D941-9CBD-A5B052C3E27B}" srcOrd="0" destOrd="0" presId="urn:microsoft.com/office/officeart/2005/8/layout/default"/>
    <dgm:cxn modelId="{9A61C4DB-74C5-FA43-B171-382305828AC8}" type="presOf" srcId="{C304A43F-3EC9-47CE-845D-0770A0B25AE4}" destId="{999A68CB-E594-424E-BF74-698A7C30CE14}" srcOrd="0" destOrd="0" presId="urn:microsoft.com/office/officeart/2005/8/layout/default"/>
    <dgm:cxn modelId="{5E817231-7D6A-7443-BFE6-D09DF7366821}" type="presOf" srcId="{F8FB46F8-F065-43BF-A7AE-1AEC25FBEE6B}" destId="{CA5CEE50-93A1-DF48-8005-37725CFA9845}" srcOrd="0" destOrd="0" presId="urn:microsoft.com/office/officeart/2005/8/layout/default"/>
    <dgm:cxn modelId="{068D87FB-CBE7-B842-8C93-5F02F1E91AE1}" type="presOf" srcId="{6F1FF597-A939-4423-BB9E-E251CB925C38}" destId="{8D95832F-44BF-1B4F-9022-EED4C68C5521}" srcOrd="0" destOrd="0" presId="urn:microsoft.com/office/officeart/2005/8/layout/default"/>
    <dgm:cxn modelId="{E9373EA5-8B62-484B-9718-8A492CD399C0}" srcId="{A56ECF68-718E-4772-9827-2FB772687825}" destId="{860306EB-B325-4857-A3E2-7D1F2A38F1D1}" srcOrd="4" destOrd="0" parTransId="{06D77861-BD83-400A-A40C-636E63E09B8C}" sibTransId="{A06988D7-7528-4A24-9232-BCC6C6D1421C}"/>
    <dgm:cxn modelId="{5D236B20-5E45-468C-A8BC-1E24521FABB4}" srcId="{A56ECF68-718E-4772-9827-2FB772687825}" destId="{A718EC68-F425-478E-ADCC-53612573CAAA}" srcOrd="2" destOrd="0" parTransId="{32E47D43-178E-4294-81DA-B46388DD4348}" sibTransId="{C407CA78-0C2A-466A-BDB5-BB03C35E2845}"/>
    <dgm:cxn modelId="{67AA9BE3-0FA0-4B65-B208-E02443451067}" srcId="{A56ECF68-718E-4772-9827-2FB772687825}" destId="{F8FB46F8-F065-43BF-A7AE-1AEC25FBEE6B}" srcOrd="1" destOrd="0" parTransId="{02A2B7A3-A5A5-4CBF-9AC5-BE49E90B5E92}" sibTransId="{46FCC371-2EDF-4469-81A9-5000FD309C56}"/>
    <dgm:cxn modelId="{03E33E2F-A915-4960-BDAD-69BBB56DB277}" srcId="{A56ECF68-718E-4772-9827-2FB772687825}" destId="{6F1FF597-A939-4423-BB9E-E251CB925C38}" srcOrd="6" destOrd="0" parTransId="{76D1BF8D-D406-4900-B07E-DAD941714618}" sibTransId="{D9BB1B95-1641-411F-9A21-7FF4CBC2D347}"/>
    <dgm:cxn modelId="{88A1B472-1DFB-AB4E-9C0F-F4978739C421}" type="presParOf" srcId="{615144E0-55AE-824B-B182-1C8F56FEE1B0}" destId="{12073564-8865-BF4A-8249-8DF0C54C894C}" srcOrd="0" destOrd="0" presId="urn:microsoft.com/office/officeart/2005/8/layout/default"/>
    <dgm:cxn modelId="{CB3B6778-DCE4-864C-A5E3-09D2838FF5C2}" type="presParOf" srcId="{615144E0-55AE-824B-B182-1C8F56FEE1B0}" destId="{56EBA251-FA0F-D64A-946D-404E3F1D7EC0}" srcOrd="1" destOrd="0" presId="urn:microsoft.com/office/officeart/2005/8/layout/default"/>
    <dgm:cxn modelId="{983239A2-7D61-1541-A4B7-E82F545E6972}" type="presParOf" srcId="{615144E0-55AE-824B-B182-1C8F56FEE1B0}" destId="{CA5CEE50-93A1-DF48-8005-37725CFA9845}" srcOrd="2" destOrd="0" presId="urn:microsoft.com/office/officeart/2005/8/layout/default"/>
    <dgm:cxn modelId="{2D3A71BE-E097-E84B-BFC1-1EC9C9E1E30E}" type="presParOf" srcId="{615144E0-55AE-824B-B182-1C8F56FEE1B0}" destId="{081BA33B-4DAC-314A-9D65-A19F3B7672BE}" srcOrd="3" destOrd="0" presId="urn:microsoft.com/office/officeart/2005/8/layout/default"/>
    <dgm:cxn modelId="{370ECD24-C9BF-4342-8D62-D31EC57EA676}" type="presParOf" srcId="{615144E0-55AE-824B-B182-1C8F56FEE1B0}" destId="{A3BC7EA4-6D0C-D941-9CBD-A5B052C3E27B}" srcOrd="4" destOrd="0" presId="urn:microsoft.com/office/officeart/2005/8/layout/default"/>
    <dgm:cxn modelId="{8A417C42-42B2-3941-9B9E-AEF1B2289374}" type="presParOf" srcId="{615144E0-55AE-824B-B182-1C8F56FEE1B0}" destId="{3CC0F024-80F4-294C-8070-04BD484EB2A4}" srcOrd="5" destOrd="0" presId="urn:microsoft.com/office/officeart/2005/8/layout/default"/>
    <dgm:cxn modelId="{390C2534-3C30-3C4F-AD9D-1503C253C212}" type="presParOf" srcId="{615144E0-55AE-824B-B182-1C8F56FEE1B0}" destId="{999A68CB-E594-424E-BF74-698A7C30CE14}" srcOrd="6" destOrd="0" presId="urn:microsoft.com/office/officeart/2005/8/layout/default"/>
    <dgm:cxn modelId="{22A2AE93-4025-3C47-8FC5-80E6EDEBA3CB}" type="presParOf" srcId="{615144E0-55AE-824B-B182-1C8F56FEE1B0}" destId="{8F4F62DA-ED48-AC4B-98A3-1D6670624697}" srcOrd="7" destOrd="0" presId="urn:microsoft.com/office/officeart/2005/8/layout/default"/>
    <dgm:cxn modelId="{673B1F59-8EED-D247-89FD-66AB7D0098B5}" type="presParOf" srcId="{615144E0-55AE-824B-B182-1C8F56FEE1B0}" destId="{BA6C6271-4BA3-D24A-9422-479303DCDAD2}" srcOrd="8" destOrd="0" presId="urn:microsoft.com/office/officeart/2005/8/layout/default"/>
    <dgm:cxn modelId="{3EA885C0-9C3C-C44F-B991-A412077D709B}" type="presParOf" srcId="{615144E0-55AE-824B-B182-1C8F56FEE1B0}" destId="{86E9D885-6C1D-7642-8486-3102B6810C1C}" srcOrd="9" destOrd="0" presId="urn:microsoft.com/office/officeart/2005/8/layout/default"/>
    <dgm:cxn modelId="{05B7E39A-7629-0543-9060-BEBEEB89F4D7}" type="presParOf" srcId="{615144E0-55AE-824B-B182-1C8F56FEE1B0}" destId="{94AD506F-7EC9-6E46-8426-B36E02058A71}" srcOrd="10" destOrd="0" presId="urn:microsoft.com/office/officeart/2005/8/layout/default"/>
    <dgm:cxn modelId="{01670638-5232-254D-971F-C174FD1A3EE6}" type="presParOf" srcId="{615144E0-55AE-824B-B182-1C8F56FEE1B0}" destId="{E1BFE7CC-01EC-2C4B-BCC6-59F81DCDE661}" srcOrd="11" destOrd="0" presId="urn:microsoft.com/office/officeart/2005/8/layout/default"/>
    <dgm:cxn modelId="{790FE32C-A584-274F-BFCF-FB73234B1A8C}" type="presParOf" srcId="{615144E0-55AE-824B-B182-1C8F56FEE1B0}" destId="{8D95832F-44BF-1B4F-9022-EED4C68C5521}" srcOrd="12" destOrd="0" presId="urn:microsoft.com/office/officeart/2005/8/layout/default"/>
    <dgm:cxn modelId="{CA0704C5-BD85-9245-9E6A-71AE80BBB6CB}" type="presParOf" srcId="{615144E0-55AE-824B-B182-1C8F56FEE1B0}" destId="{4916F533-AC86-1144-94EB-62330AE7C96E}" srcOrd="13" destOrd="0" presId="urn:microsoft.com/office/officeart/2005/8/layout/default"/>
    <dgm:cxn modelId="{11BEE697-EA3D-C342-BE1C-0FF2B35515C1}" type="presParOf" srcId="{615144E0-55AE-824B-B182-1C8F56FEE1B0}" destId="{6B4CC0B6-0D1D-5345-9A34-40DCAAE7DC3A}" srcOrd="1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2073564-8865-BF4A-8249-8DF0C54C894C}">
      <dsp:nvSpPr>
        <dsp:cNvPr id="0" name=""/>
        <dsp:cNvSpPr/>
      </dsp:nvSpPr>
      <dsp:spPr>
        <a:xfrm>
          <a:off x="3080" y="249699"/>
          <a:ext cx="2444055" cy="146643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siRNA </a:t>
          </a:r>
          <a:r>
            <a:rPr lang="en-US" sz="1800" kern="1200" dirty="0"/>
            <a:t>can </a:t>
          </a:r>
          <a:r>
            <a:rPr lang="en-US" sz="1800" kern="1200" dirty="0" smtClean="0"/>
            <a:t>silence </a:t>
          </a:r>
          <a:r>
            <a:rPr lang="en-US" sz="1800" kern="1200" dirty="0"/>
            <a:t>genes that code for HER2 receptors</a:t>
          </a:r>
          <a:r>
            <a:rPr lang="en-US" sz="1800" kern="1200" dirty="0" smtClean="0"/>
            <a:t>...</a:t>
          </a:r>
          <a:endParaRPr lang="en-US" sz="1800" kern="1200" dirty="0"/>
        </a:p>
      </dsp:txBody>
      <dsp:txXfrm>
        <a:off x="3080" y="249699"/>
        <a:ext cx="2444055" cy="1466433"/>
      </dsp:txXfrm>
    </dsp:sp>
    <dsp:sp modelId="{CA5CEE50-93A1-DF48-8005-37725CFA9845}">
      <dsp:nvSpPr>
        <dsp:cNvPr id="0" name=""/>
        <dsp:cNvSpPr/>
      </dsp:nvSpPr>
      <dsp:spPr>
        <a:xfrm>
          <a:off x="2691541" y="249699"/>
          <a:ext cx="2444055" cy="146643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/>
            <a:t>siRNA </a:t>
          </a:r>
          <a:r>
            <a:rPr lang="en-US" sz="1800" kern="1200" dirty="0" smtClean="0"/>
            <a:t>showed </a:t>
          </a:r>
          <a:r>
            <a:rPr lang="en-US" sz="1800" kern="1200" dirty="0"/>
            <a:t>anti-proliferative effect</a:t>
          </a:r>
        </a:p>
      </dsp:txBody>
      <dsp:txXfrm>
        <a:off x="2691541" y="249699"/>
        <a:ext cx="2444055" cy="1466433"/>
      </dsp:txXfrm>
    </dsp:sp>
    <dsp:sp modelId="{A3BC7EA4-6D0C-D941-9CBD-A5B052C3E27B}">
      <dsp:nvSpPr>
        <dsp:cNvPr id="0" name=""/>
        <dsp:cNvSpPr/>
      </dsp:nvSpPr>
      <dsp:spPr>
        <a:xfrm>
          <a:off x="5380002" y="249699"/>
          <a:ext cx="2444055" cy="146643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/>
            <a:t>Can be used as an alternative to antibody-specific </a:t>
          </a:r>
          <a:r>
            <a:rPr lang="en-US" sz="1800" kern="1200" dirty="0" smtClean="0"/>
            <a:t>therapeutics </a:t>
          </a:r>
          <a:r>
            <a:rPr lang="en-US" sz="1800" kern="1200" dirty="0"/>
            <a:t>like Herceptin. </a:t>
          </a:r>
        </a:p>
      </dsp:txBody>
      <dsp:txXfrm>
        <a:off x="5380002" y="249699"/>
        <a:ext cx="2444055" cy="1466433"/>
      </dsp:txXfrm>
    </dsp:sp>
    <dsp:sp modelId="{999A68CB-E594-424E-BF74-698A7C30CE14}">
      <dsp:nvSpPr>
        <dsp:cNvPr id="0" name=""/>
        <dsp:cNvSpPr/>
      </dsp:nvSpPr>
      <dsp:spPr>
        <a:xfrm>
          <a:off x="8068463" y="249699"/>
          <a:ext cx="2444055" cy="146643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/>
            <a:t>Herceptin is cytostatic (inhibits) rather than </a:t>
          </a:r>
          <a:r>
            <a:rPr lang="en-US" sz="1800" kern="1200" dirty="0" smtClean="0"/>
            <a:t>cytotoxic unlike using siRNA</a:t>
          </a:r>
          <a:r>
            <a:rPr lang="en-US" sz="1800" kern="1200" smtClean="0"/>
            <a:t>. </a:t>
          </a:r>
          <a:endParaRPr lang="en-US" sz="1800" kern="1200" dirty="0"/>
        </a:p>
      </dsp:txBody>
      <dsp:txXfrm>
        <a:off x="8068463" y="249699"/>
        <a:ext cx="2444055" cy="1466433"/>
      </dsp:txXfrm>
    </dsp:sp>
    <dsp:sp modelId="{BA6C6271-4BA3-D24A-9422-479303DCDAD2}">
      <dsp:nvSpPr>
        <dsp:cNvPr id="0" name=""/>
        <dsp:cNvSpPr/>
      </dsp:nvSpPr>
      <dsp:spPr>
        <a:xfrm>
          <a:off x="3080" y="1960538"/>
          <a:ext cx="2444055" cy="146643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/>
            <a:t>siRNA </a:t>
          </a:r>
          <a:r>
            <a:rPr lang="en-US" sz="1800" kern="1200" dirty="0" smtClean="0"/>
            <a:t>is very specific.</a:t>
          </a:r>
          <a:endParaRPr lang="en-US" sz="1800" kern="1200" dirty="0"/>
        </a:p>
      </dsp:txBody>
      <dsp:txXfrm>
        <a:off x="3080" y="1960538"/>
        <a:ext cx="2444055" cy="1466433"/>
      </dsp:txXfrm>
    </dsp:sp>
    <dsp:sp modelId="{94AD506F-7EC9-6E46-8426-B36E02058A71}">
      <dsp:nvSpPr>
        <dsp:cNvPr id="0" name=""/>
        <dsp:cNvSpPr/>
      </dsp:nvSpPr>
      <dsp:spPr>
        <a:xfrm>
          <a:off x="2691541" y="1960538"/>
          <a:ext cx="2444055" cy="146643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But</a:t>
          </a:r>
          <a:r>
            <a:rPr lang="mr-IN" sz="1800" kern="1200" dirty="0" smtClean="0"/>
            <a:t>…</a:t>
          </a:r>
          <a:r>
            <a:rPr lang="en-US" sz="1800" kern="1200" dirty="0" smtClean="0"/>
            <a:t> </a:t>
          </a:r>
          <a:r>
            <a:rPr lang="en-US" sz="1800" kern="1200" dirty="0"/>
            <a:t>only </a:t>
          </a:r>
          <a:r>
            <a:rPr lang="en-US" sz="1800" kern="1200" dirty="0" smtClean="0"/>
            <a:t>has been done </a:t>
          </a:r>
          <a:r>
            <a:rPr lang="en-US" sz="1800" kern="1200" dirty="0"/>
            <a:t>on </a:t>
          </a:r>
          <a:r>
            <a:rPr lang="en-US" sz="1800" kern="1200" dirty="0" smtClean="0"/>
            <a:t>hepatocytes.</a:t>
          </a:r>
          <a:endParaRPr lang="en-US" sz="1800" kern="1200" dirty="0"/>
        </a:p>
      </dsp:txBody>
      <dsp:txXfrm>
        <a:off x="2691541" y="1960538"/>
        <a:ext cx="2444055" cy="1466433"/>
      </dsp:txXfrm>
    </dsp:sp>
    <dsp:sp modelId="{8D95832F-44BF-1B4F-9022-EED4C68C5521}">
      <dsp:nvSpPr>
        <dsp:cNvPr id="0" name=""/>
        <dsp:cNvSpPr/>
      </dsp:nvSpPr>
      <dsp:spPr>
        <a:xfrm>
          <a:off x="5380002" y="1960538"/>
          <a:ext cx="2444055" cy="146643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And in vitro.</a:t>
          </a:r>
          <a:endParaRPr lang="en-US" sz="1800" kern="1200" dirty="0"/>
        </a:p>
      </dsp:txBody>
      <dsp:txXfrm>
        <a:off x="5380002" y="1960538"/>
        <a:ext cx="2444055" cy="1466433"/>
      </dsp:txXfrm>
    </dsp:sp>
    <dsp:sp modelId="{6B4CC0B6-0D1D-5345-9A34-40DCAAE7DC3A}">
      <dsp:nvSpPr>
        <dsp:cNvPr id="0" name=""/>
        <dsp:cNvSpPr/>
      </dsp:nvSpPr>
      <dsp:spPr>
        <a:xfrm>
          <a:off x="8068463" y="1960538"/>
          <a:ext cx="2444055" cy="146643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800" kern="1200" dirty="0" smtClean="0"/>
            <a:t>But is still a very </a:t>
          </a:r>
          <a:r>
            <a:rPr lang="en-US" sz="1800" kern="1200" dirty="0" smtClean="0"/>
            <a:t>promising approach towards HER2 positive cancer treatment!</a:t>
          </a:r>
          <a:endParaRPr lang="en-US" sz="1800" kern="1200" dirty="0"/>
        </a:p>
      </dsp:txBody>
      <dsp:txXfrm>
        <a:off x="8068463" y="1960538"/>
        <a:ext cx="2444055" cy="146643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2.tiff>
</file>

<file path=ppt/media/image3.tiff>
</file>

<file path=ppt/media/image4.jpg>
</file>

<file path=ppt/media/image5.png>
</file>

<file path=ppt/media/image6.tiff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5DA800-D399-6B42-82C7-9C4211ADB971}" type="datetimeFigureOut">
              <a:rPr lang="en-US" smtClean="0"/>
              <a:t>10/30/17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CF45AB-9E1C-474F-A7D0-6868E85E2F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8699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Transfected the cell lines</a:t>
            </a:r>
            <a:r>
              <a:rPr lang="en-US" baseline="0" dirty="0" smtClean="0"/>
              <a:t> with siRNA</a:t>
            </a:r>
          </a:p>
          <a:p>
            <a:r>
              <a:rPr lang="en-US" baseline="0" dirty="0" smtClean="0"/>
              <a:t>And found that after 96 hours, there was an inhibition of HER2 expression</a:t>
            </a:r>
          </a:p>
          <a:p>
            <a:r>
              <a:rPr lang="en-US" baseline="0" dirty="0" smtClean="0"/>
              <a:t>With siRNA-3 being the strongest anti-proliferative effect.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CF45AB-9E1C-474F-A7D0-6868E85E2F5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9133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Pro-casp3</a:t>
            </a:r>
            <a:r>
              <a:rPr lang="en-US" baseline="0" dirty="0" smtClean="0"/>
              <a:t> is the </a:t>
            </a:r>
            <a:r>
              <a:rPr lang="en-US" baseline="0" dirty="0" err="1" smtClean="0"/>
              <a:t>precusor</a:t>
            </a:r>
            <a:r>
              <a:rPr lang="en-US" baseline="0" dirty="0" smtClean="0"/>
              <a:t> of the caspase (the enzymes that </a:t>
            </a:r>
            <a:r>
              <a:rPr lang="en-US" baseline="0" smtClean="0"/>
              <a:t>control apoptosis)</a:t>
            </a:r>
            <a:endParaRPr lang="en-US" baseline="0" dirty="0" smtClean="0"/>
          </a:p>
          <a:p>
            <a:r>
              <a:rPr lang="en-US" baseline="0" dirty="0" smtClean="0"/>
              <a:t>Reduced in siRNA transfected cells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CF45AB-9E1C-474F-A7D0-6868E85E2F5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359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Cytotoxic</a:t>
            </a:r>
            <a:r>
              <a:rPr lang="en-US" baseline="0" dirty="0" smtClean="0"/>
              <a:t> = </a:t>
            </a:r>
            <a:r>
              <a:rPr lang="en-US" dirty="0" smtClean="0"/>
              <a:t>What you’d want to target overexpressing HER2 positive cancer cells!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CF45AB-9E1C-474F-A7D0-6868E85E2F5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6361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377D3-C23F-E245-A86D-A63EFBAD7316}" type="datetimeFigureOut">
              <a:rPr lang="en-US" smtClean="0"/>
              <a:t>10/30/17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223FE-FF4C-0D40-A5BA-087DAC5E7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4846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377D3-C23F-E245-A86D-A63EFBAD7316}" type="datetimeFigureOut">
              <a:rPr lang="en-US" smtClean="0"/>
              <a:t>10/30/17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223FE-FF4C-0D40-A5BA-087DAC5E7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1036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377D3-C23F-E245-A86D-A63EFBAD7316}" type="datetimeFigureOut">
              <a:rPr lang="en-US" smtClean="0"/>
              <a:t>10/30/17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223FE-FF4C-0D40-A5BA-087DAC5E7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1696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377D3-C23F-E245-A86D-A63EFBAD7316}" type="datetimeFigureOut">
              <a:rPr lang="en-US" smtClean="0"/>
              <a:t>10/30/17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223FE-FF4C-0D40-A5BA-087DAC5E7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1279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377D3-C23F-E245-A86D-A63EFBAD7316}" type="datetimeFigureOut">
              <a:rPr lang="en-US" smtClean="0"/>
              <a:t>10/30/17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223FE-FF4C-0D40-A5BA-087DAC5E7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7959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377D3-C23F-E245-A86D-A63EFBAD7316}" type="datetimeFigureOut">
              <a:rPr lang="en-US" smtClean="0"/>
              <a:t>10/30/17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223FE-FF4C-0D40-A5BA-087DAC5E7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0768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377D3-C23F-E245-A86D-A63EFBAD7316}" type="datetimeFigureOut">
              <a:rPr lang="en-US" smtClean="0"/>
              <a:t>10/30/17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223FE-FF4C-0D40-A5BA-087DAC5E7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2599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377D3-C23F-E245-A86D-A63EFBAD7316}" type="datetimeFigureOut">
              <a:rPr lang="en-US" smtClean="0"/>
              <a:t>10/30/17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223FE-FF4C-0D40-A5BA-087DAC5E7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1048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377D3-C23F-E245-A86D-A63EFBAD7316}" type="datetimeFigureOut">
              <a:rPr lang="en-US" smtClean="0"/>
              <a:t>10/30/17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223FE-FF4C-0D40-A5BA-087DAC5E7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808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377D3-C23F-E245-A86D-A63EFBAD7316}" type="datetimeFigureOut">
              <a:rPr lang="en-US" smtClean="0"/>
              <a:t>10/30/17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223FE-FF4C-0D40-A5BA-087DAC5E7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2659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377D3-C23F-E245-A86D-A63EFBAD7316}" type="datetimeFigureOut">
              <a:rPr lang="en-US" smtClean="0"/>
              <a:t>10/30/17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223FE-FF4C-0D40-A5BA-087DAC5E7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440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8377D3-C23F-E245-A86D-A63EFBAD7316}" type="datetimeFigureOut">
              <a:rPr lang="en-US" smtClean="0"/>
              <a:t>10/30/17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9223FE-FF4C-0D40-A5BA-087DAC5E7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4502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4" Type="http://schemas.openxmlformats.org/officeDocument/2006/relationships/image" Target="../media/image7.png"/><Relationship Id="rId5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553790"/>
            <a:ext cx="9144000" cy="1475101"/>
          </a:xfrm>
        </p:spPr>
        <p:txBody>
          <a:bodyPr>
            <a:noAutofit/>
          </a:bodyPr>
          <a:lstStyle/>
          <a:p>
            <a:r>
              <a:rPr lang="en-US" sz="3200" dirty="0" smtClean="0"/>
              <a:t>Silencing of the HER2 Gene by siRNA Inhibits Proliferation and Induces Apoptosis in HER2–Overexpressing Breast Cancer Cells</a:t>
            </a:r>
            <a:endParaRPr lang="en-US" sz="32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103807"/>
            <a:ext cx="9144000" cy="1655762"/>
          </a:xfrm>
        </p:spPr>
        <p:txBody>
          <a:bodyPr>
            <a:normAutofit/>
          </a:bodyPr>
          <a:lstStyle/>
          <a:p>
            <a:r>
              <a:rPr lang="en-US" sz="1800" dirty="0" err="1" smtClean="0"/>
              <a:t>Timo</a:t>
            </a:r>
            <a:r>
              <a:rPr lang="en-US" sz="1800" dirty="0" smtClean="0"/>
              <a:t> </a:t>
            </a:r>
            <a:r>
              <a:rPr lang="en-US" sz="1800" dirty="0" err="1" smtClean="0"/>
              <a:t>Faltus</a:t>
            </a:r>
            <a:r>
              <a:rPr lang="en-US" sz="1800" dirty="0" smtClean="0"/>
              <a:t>, </a:t>
            </a:r>
            <a:r>
              <a:rPr lang="en-US" sz="1800" dirty="0" err="1" smtClean="0"/>
              <a:t>Juping</a:t>
            </a:r>
            <a:r>
              <a:rPr lang="en-US" sz="1800" dirty="0" smtClean="0"/>
              <a:t> Yuan, Brigitte Zimmer, Andrea </a:t>
            </a:r>
            <a:r>
              <a:rPr lang="en-US" sz="1800" dirty="0" err="1" smtClean="0"/>
              <a:t>Kra¨mer</a:t>
            </a:r>
            <a:r>
              <a:rPr lang="en-US" sz="1800" dirty="0" smtClean="0"/>
              <a:t>, </a:t>
            </a:r>
            <a:r>
              <a:rPr lang="en-US" sz="1800" dirty="0" err="1" smtClean="0"/>
              <a:t>Sibylle</a:t>
            </a:r>
            <a:r>
              <a:rPr lang="en-US" sz="1800" dirty="0" smtClean="0"/>
              <a:t> </a:t>
            </a:r>
            <a:r>
              <a:rPr lang="en-US" sz="1800" dirty="0" err="1" smtClean="0"/>
              <a:t>Loibl</a:t>
            </a:r>
            <a:r>
              <a:rPr lang="en-US" sz="1800" dirty="0" smtClean="0"/>
              <a:t>, Manfred Kaufmann and Klaus </a:t>
            </a:r>
            <a:r>
              <a:rPr lang="en-US" sz="1800" dirty="0" err="1" smtClean="0"/>
              <a:t>Strebhardt</a:t>
            </a:r>
            <a:endParaRPr lang="en-US" sz="1800" dirty="0" smtClean="0"/>
          </a:p>
          <a:p>
            <a:endParaRPr lang="en-US" sz="1800" dirty="0"/>
          </a:p>
          <a:p>
            <a:r>
              <a:rPr lang="en-US" sz="1800" b="1" dirty="0" smtClean="0"/>
              <a:t>https://</a:t>
            </a:r>
            <a:r>
              <a:rPr lang="en-US" sz="1800" b="1" dirty="0" err="1" smtClean="0"/>
              <a:t>www.ncbi.nlm.nih.gov</a:t>
            </a:r>
            <a:r>
              <a:rPr lang="en-US" sz="1800" b="1" dirty="0" smtClean="0"/>
              <a:t>/</a:t>
            </a:r>
            <a:r>
              <a:rPr lang="en-US" sz="1800" b="1" dirty="0" err="1" smtClean="0"/>
              <a:t>pmc</a:t>
            </a:r>
            <a:r>
              <a:rPr lang="en-US" sz="1800" b="1" dirty="0" smtClean="0"/>
              <a:t>/articles/PMC1531682/pdf/neo0606_0786.pdf</a:t>
            </a:r>
            <a:endParaRPr lang="en-US" sz="18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5294853" y="3476343"/>
            <a:ext cx="19739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PAULINE NARVAS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6634" y="3845675"/>
            <a:ext cx="8430380" cy="5686022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>
            <a:off x="4559121" y="4015090"/>
            <a:ext cx="1558344" cy="2952379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38100">
                <a:solidFill>
                  <a:schemeClr val="tx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86405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78403" y="440706"/>
            <a:ext cx="25151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Introduction</a:t>
            </a:r>
            <a:endParaRPr lang="en-US" sz="3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197" y="1087037"/>
            <a:ext cx="9282449" cy="5144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726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78403" y="440706"/>
            <a:ext cx="50016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Treatment with Herceptin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9708" y="1087037"/>
            <a:ext cx="9118242" cy="5640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54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78403" y="440706"/>
            <a:ext cx="48240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Problems with Herceptin</a:t>
            </a:r>
            <a:endParaRPr lang="en-US" sz="36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4674" y="1087037"/>
            <a:ext cx="7819557" cy="5595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615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43">
            <a:extLst>
              <a:ext uri="{FF2B5EF4-FFF2-40B4-BE49-F238E27FC236}">
                <a16:creationId xmlns="" xmlns:a16="http://schemas.microsoft.com/office/drawing/2014/main" id="{9A4F1347-8CC2-4724-B8C0-29030ECE1DF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53051" y="2657476"/>
            <a:ext cx="6838950" cy="4197911"/>
          </a:xfrm>
          <a:custGeom>
            <a:avLst/>
            <a:gdLst>
              <a:gd name="connsiteX0" fmla="*/ 4893809 w 6838950"/>
              <a:gd name="connsiteY0" fmla="*/ 0 h 4197911"/>
              <a:gd name="connsiteX1" fmla="*/ 4887586 w 6838950"/>
              <a:gd name="connsiteY1" fmla="*/ 0 h 4197911"/>
              <a:gd name="connsiteX2" fmla="*/ 3697795 w 6838950"/>
              <a:gd name="connsiteY2" fmla="*/ 0 h 4197911"/>
              <a:gd name="connsiteX3" fmla="*/ 2047750 w 6838950"/>
              <a:gd name="connsiteY3" fmla="*/ 0 h 4197911"/>
              <a:gd name="connsiteX4" fmla="*/ 0 w 6838950"/>
              <a:gd name="connsiteY4" fmla="*/ 0 h 4197911"/>
              <a:gd name="connsiteX5" fmla="*/ 0 w 6838950"/>
              <a:gd name="connsiteY5" fmla="*/ 4197911 h 4197911"/>
              <a:gd name="connsiteX6" fmla="*/ 6838950 w 6838950"/>
              <a:gd name="connsiteY6" fmla="*/ 4197911 h 41979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38950" h="4197911">
                <a:moveTo>
                  <a:pt x="4893809" y="0"/>
                </a:moveTo>
                <a:lnTo>
                  <a:pt x="4887586" y="0"/>
                </a:lnTo>
                <a:lnTo>
                  <a:pt x="3697795" y="0"/>
                </a:lnTo>
                <a:lnTo>
                  <a:pt x="2047750" y="0"/>
                </a:lnTo>
                <a:lnTo>
                  <a:pt x="0" y="0"/>
                </a:lnTo>
                <a:lnTo>
                  <a:pt x="0" y="4197911"/>
                </a:lnTo>
                <a:lnTo>
                  <a:pt x="6838950" y="4197911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 11">
            <a:extLst>
              <a:ext uri="{FF2B5EF4-FFF2-40B4-BE49-F238E27FC236}">
                <a16:creationId xmlns="" xmlns:a16="http://schemas.microsoft.com/office/drawing/2014/main" id="{32F4D216-10B7-4DCA-A0A1-068E9E32F4F2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" y="2660091"/>
            <a:ext cx="7122523" cy="4197911"/>
          </a:xfrm>
          <a:custGeom>
            <a:avLst/>
            <a:gdLst>
              <a:gd name="connsiteX0" fmla="*/ 0 w 7122523"/>
              <a:gd name="connsiteY0" fmla="*/ 4197911 h 4197911"/>
              <a:gd name="connsiteX1" fmla="*/ 7122523 w 7122523"/>
              <a:gd name="connsiteY1" fmla="*/ 4197911 h 4197911"/>
              <a:gd name="connsiteX2" fmla="*/ 5177382 w 7122523"/>
              <a:gd name="connsiteY2" fmla="*/ 0 h 4197911"/>
              <a:gd name="connsiteX3" fmla="*/ 5171159 w 7122523"/>
              <a:gd name="connsiteY3" fmla="*/ 0 h 4197911"/>
              <a:gd name="connsiteX4" fmla="*/ 3981368 w 7122523"/>
              <a:gd name="connsiteY4" fmla="*/ 0 h 4197911"/>
              <a:gd name="connsiteX5" fmla="*/ 2331323 w 7122523"/>
              <a:gd name="connsiteY5" fmla="*/ 0 h 4197911"/>
              <a:gd name="connsiteX6" fmla="*/ 0 w 7122523"/>
              <a:gd name="connsiteY6" fmla="*/ 0 h 41979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22523" h="4197911">
                <a:moveTo>
                  <a:pt x="0" y="4197911"/>
                </a:moveTo>
                <a:lnTo>
                  <a:pt x="7122523" y="4197911"/>
                </a:lnTo>
                <a:lnTo>
                  <a:pt x="5177382" y="0"/>
                </a:lnTo>
                <a:lnTo>
                  <a:pt x="5171159" y="0"/>
                </a:lnTo>
                <a:lnTo>
                  <a:pt x="3981368" y="0"/>
                </a:lnTo>
                <a:lnTo>
                  <a:pt x="2331323" y="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41" r="-2" b="-2"/>
          <a:stretch/>
        </p:blipFill>
        <p:spPr>
          <a:xfrm>
            <a:off x="7381876" y="10"/>
            <a:ext cx="4810125" cy="2501827"/>
          </a:xfrm>
          <a:custGeom>
            <a:avLst/>
            <a:gdLst>
              <a:gd name="connsiteX0" fmla="*/ 1159248 w 4810125"/>
              <a:gd name="connsiteY0" fmla="*/ 0 h 2501837"/>
              <a:gd name="connsiteX1" fmla="*/ 4810125 w 4810125"/>
              <a:gd name="connsiteY1" fmla="*/ 0 h 2501837"/>
              <a:gd name="connsiteX2" fmla="*/ 4810125 w 4810125"/>
              <a:gd name="connsiteY2" fmla="*/ 2501837 h 2501837"/>
              <a:gd name="connsiteX3" fmla="*/ 0 w 4810125"/>
              <a:gd name="connsiteY3" fmla="*/ 2501837 h 2501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10125" h="2501837">
                <a:moveTo>
                  <a:pt x="1159248" y="0"/>
                </a:moveTo>
                <a:lnTo>
                  <a:pt x="4810125" y="0"/>
                </a:lnTo>
                <a:lnTo>
                  <a:pt x="4810125" y="2501837"/>
                </a:lnTo>
                <a:lnTo>
                  <a:pt x="0" y="2501837"/>
                </a:lnTo>
                <a:close/>
              </a:path>
            </a:pathLst>
          </a:cu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t="5640" r="5" b="6464"/>
          <a:stretch/>
        </p:blipFill>
        <p:spPr>
          <a:xfrm>
            <a:off x="4687635" y="-3618"/>
            <a:ext cx="3677817" cy="2505456"/>
          </a:xfrm>
          <a:custGeom>
            <a:avLst/>
            <a:gdLst>
              <a:gd name="connsiteX0" fmla="*/ 1160926 w 3677817"/>
              <a:gd name="connsiteY0" fmla="*/ 0 h 2505456"/>
              <a:gd name="connsiteX1" fmla="*/ 3677817 w 3677817"/>
              <a:gd name="connsiteY1" fmla="*/ 0 h 2505456"/>
              <a:gd name="connsiteX2" fmla="*/ 2516891 w 3677817"/>
              <a:gd name="connsiteY2" fmla="*/ 2505456 h 2505456"/>
              <a:gd name="connsiteX3" fmla="*/ 0 w 3677817"/>
              <a:gd name="connsiteY3" fmla="*/ 2505456 h 2505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77817" h="2505456">
                <a:moveTo>
                  <a:pt x="1160926" y="0"/>
                </a:moveTo>
                <a:lnTo>
                  <a:pt x="3677817" y="0"/>
                </a:lnTo>
                <a:lnTo>
                  <a:pt x="2516891" y="2505456"/>
                </a:lnTo>
                <a:lnTo>
                  <a:pt x="0" y="2505456"/>
                </a:lnTo>
                <a:close/>
              </a:path>
            </a:pathLst>
          </a:cu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173" r="-4" b="5817"/>
          <a:stretch/>
        </p:blipFill>
        <p:spPr>
          <a:xfrm>
            <a:off x="2283613" y="-3620"/>
            <a:ext cx="3393943" cy="2502843"/>
          </a:xfrm>
          <a:custGeom>
            <a:avLst/>
            <a:gdLst>
              <a:gd name="connsiteX0" fmla="*/ 1159715 w 3393943"/>
              <a:gd name="connsiteY0" fmla="*/ 0 h 2502843"/>
              <a:gd name="connsiteX1" fmla="*/ 3393943 w 3393943"/>
              <a:gd name="connsiteY1" fmla="*/ 0 h 2502843"/>
              <a:gd name="connsiteX2" fmla="*/ 2234228 w 3393943"/>
              <a:gd name="connsiteY2" fmla="*/ 2502843 h 2502843"/>
              <a:gd name="connsiteX3" fmla="*/ 0 w 3393943"/>
              <a:gd name="connsiteY3" fmla="*/ 2502843 h 2502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93943" h="2502843">
                <a:moveTo>
                  <a:pt x="1159715" y="0"/>
                </a:moveTo>
                <a:lnTo>
                  <a:pt x="3393943" y="0"/>
                </a:lnTo>
                <a:lnTo>
                  <a:pt x="2234228" y="2502843"/>
                </a:lnTo>
                <a:lnTo>
                  <a:pt x="0" y="2502843"/>
                </a:lnTo>
                <a:close/>
              </a:path>
            </a:pathLst>
          </a:cu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/>
          <a:srcRect t="6712" r="6" b="9864"/>
          <a:stretch/>
        </p:blipFill>
        <p:spPr>
          <a:xfrm>
            <a:off x="1" y="-6235"/>
            <a:ext cx="3255403" cy="2505456"/>
          </a:xfrm>
          <a:custGeom>
            <a:avLst/>
            <a:gdLst>
              <a:gd name="connsiteX0" fmla="*/ 0 w 3255403"/>
              <a:gd name="connsiteY0" fmla="*/ 0 h 2505456"/>
              <a:gd name="connsiteX1" fmla="*/ 3255403 w 3255403"/>
              <a:gd name="connsiteY1" fmla="*/ 0 h 2505456"/>
              <a:gd name="connsiteX2" fmla="*/ 2094477 w 3255403"/>
              <a:gd name="connsiteY2" fmla="*/ 2505456 h 2505456"/>
              <a:gd name="connsiteX3" fmla="*/ 0 w 3255403"/>
              <a:gd name="connsiteY3" fmla="*/ 2505456 h 2505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55403" h="2505456">
                <a:moveTo>
                  <a:pt x="0" y="0"/>
                </a:moveTo>
                <a:lnTo>
                  <a:pt x="3255403" y="0"/>
                </a:lnTo>
                <a:lnTo>
                  <a:pt x="2094477" y="2505456"/>
                </a:lnTo>
                <a:lnTo>
                  <a:pt x="0" y="2505456"/>
                </a:lnTo>
                <a:close/>
              </a:path>
            </a:pathLst>
          </a:cu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2785" y="3710264"/>
            <a:ext cx="4152897" cy="145829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Materials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09893" y="3466457"/>
            <a:ext cx="4591050" cy="3223892"/>
          </a:xfrm>
        </p:spPr>
        <p:txBody>
          <a:bodyPr anchor="t">
            <a:normAutofit/>
          </a:bodyPr>
          <a:lstStyle/>
          <a:p>
            <a:pPr fontAlgn="base"/>
            <a:r>
              <a:rPr lang="en-US" sz="2000" dirty="0" smtClean="0">
                <a:solidFill>
                  <a:schemeClr val="bg1"/>
                </a:solidFill>
              </a:rPr>
              <a:t>siRNA</a:t>
            </a:r>
            <a:endParaRPr lang="en-US" sz="2000" dirty="0">
              <a:solidFill>
                <a:schemeClr val="bg1"/>
              </a:solidFill>
            </a:endParaRPr>
          </a:p>
          <a:p>
            <a:pPr fontAlgn="base"/>
            <a:r>
              <a:rPr lang="en-US" sz="2000" dirty="0" smtClean="0">
                <a:solidFill>
                  <a:schemeClr val="bg1"/>
                </a:solidFill>
              </a:rPr>
              <a:t>Using a </a:t>
            </a:r>
            <a:r>
              <a:rPr lang="en-US" sz="2000" dirty="0">
                <a:solidFill>
                  <a:schemeClr val="bg1"/>
                </a:solidFill>
              </a:rPr>
              <a:t>breast cancer cell line</a:t>
            </a:r>
          </a:p>
          <a:p>
            <a:pPr fontAlgn="base"/>
            <a:r>
              <a:rPr lang="en-US" sz="2000" dirty="0">
                <a:solidFill>
                  <a:schemeClr val="bg1"/>
                </a:solidFill>
              </a:rPr>
              <a:t>In vitro transfection of siRNA - using the </a:t>
            </a:r>
            <a:r>
              <a:rPr lang="en-US" sz="2000" dirty="0" err="1">
                <a:solidFill>
                  <a:schemeClr val="bg1"/>
                </a:solidFill>
              </a:rPr>
              <a:t>Oligofectamine</a:t>
            </a:r>
            <a:r>
              <a:rPr lang="en-US" sz="2000" dirty="0">
                <a:solidFill>
                  <a:schemeClr val="bg1"/>
                </a:solidFill>
              </a:rPr>
              <a:t> protocol</a:t>
            </a:r>
          </a:p>
          <a:p>
            <a:pPr fontAlgn="base"/>
            <a:r>
              <a:rPr lang="en-US" sz="2000" dirty="0" smtClean="0">
                <a:solidFill>
                  <a:schemeClr val="bg1"/>
                </a:solidFill>
              </a:rPr>
              <a:t>Northern blot</a:t>
            </a:r>
            <a:endParaRPr lang="en-US" sz="2000" dirty="0">
              <a:solidFill>
                <a:schemeClr val="bg1"/>
              </a:solidFill>
            </a:endParaRPr>
          </a:p>
          <a:p>
            <a:pPr fontAlgn="base"/>
            <a:r>
              <a:rPr lang="en-US" sz="2000" dirty="0">
                <a:solidFill>
                  <a:schemeClr val="bg1"/>
                </a:solidFill>
              </a:rPr>
              <a:t>Western </a:t>
            </a:r>
            <a:r>
              <a:rPr lang="en-US" sz="2000" dirty="0" smtClean="0">
                <a:solidFill>
                  <a:schemeClr val="bg1"/>
                </a:solidFill>
              </a:rPr>
              <a:t>blot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8749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="" xmlns:a16="http://schemas.microsoft.com/office/drawing/2014/main" id="{1D51C1C9-FB41-4295-A183-9EA00788814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6090612" cy="685799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930" y="629266"/>
            <a:ext cx="5121644" cy="167660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Results </a:t>
            </a:r>
            <a:r>
              <a:rPr lang="en-GB" dirty="0" smtClean="0">
                <a:solidFill>
                  <a:schemeClr val="bg1"/>
                </a:solidFill>
              </a:rPr>
              <a:t>1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8931" y="2438400"/>
            <a:ext cx="5121642" cy="3785419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Looked at cell </a:t>
            </a:r>
            <a:r>
              <a:rPr lang="en-US" sz="2000" dirty="0" smtClean="0">
                <a:solidFill>
                  <a:schemeClr val="bg1"/>
                </a:solidFill>
              </a:rPr>
              <a:t>proliferation </a:t>
            </a:r>
            <a:r>
              <a:rPr lang="en-US" sz="2000" dirty="0">
                <a:solidFill>
                  <a:schemeClr val="bg1"/>
                </a:solidFill>
              </a:rPr>
              <a:t>in siRNA transfected cell lines. </a:t>
            </a:r>
          </a:p>
          <a:p>
            <a:r>
              <a:rPr lang="en-US" sz="2000" dirty="0" smtClean="0">
                <a:solidFill>
                  <a:schemeClr val="bg1"/>
                </a:solidFill>
              </a:rPr>
              <a:t>siRNA </a:t>
            </a:r>
            <a:r>
              <a:rPr lang="en-US" sz="2000" dirty="0">
                <a:solidFill>
                  <a:schemeClr val="bg1"/>
                </a:solidFill>
              </a:rPr>
              <a:t>transfection -| HER2 expression</a:t>
            </a:r>
          </a:p>
          <a:p>
            <a:r>
              <a:rPr lang="en-US" sz="2000" dirty="0" smtClean="0">
                <a:solidFill>
                  <a:schemeClr val="bg1"/>
                </a:solidFill>
              </a:rPr>
              <a:t>siRNA found to have a anti-proliferative </a:t>
            </a:r>
            <a:r>
              <a:rPr lang="en-US" sz="2000" dirty="0">
                <a:solidFill>
                  <a:schemeClr val="bg1"/>
                </a:solidFill>
              </a:rPr>
              <a:t>effect.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9504" y="64945"/>
            <a:ext cx="56868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367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="" xmlns:a16="http://schemas.microsoft.com/office/drawing/2014/main" id="{1D51C1C9-FB41-4295-A183-9EA00788814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6090612" cy="685799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930" y="629266"/>
            <a:ext cx="5121644" cy="167660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Results </a:t>
            </a:r>
            <a:r>
              <a:rPr lang="en-GB" dirty="0">
                <a:solidFill>
                  <a:schemeClr val="bg1"/>
                </a:solidFill>
              </a:rPr>
              <a:t>2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8931" y="2438400"/>
            <a:ext cx="5121642" cy="3785419"/>
          </a:xfrm>
        </p:spPr>
        <p:txBody>
          <a:bodyPr>
            <a:norm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Cell cycle of the cells treated with siRNA </a:t>
            </a:r>
          </a:p>
          <a:p>
            <a:r>
              <a:rPr lang="en-US" sz="2000" dirty="0" smtClean="0">
                <a:solidFill>
                  <a:schemeClr val="bg1"/>
                </a:solidFill>
              </a:rPr>
              <a:t>Increase in proportion of cells in G0/G1 phase compared to control </a:t>
            </a:r>
          </a:p>
          <a:p>
            <a:r>
              <a:rPr lang="en-US" sz="2000" dirty="0" smtClean="0">
                <a:solidFill>
                  <a:schemeClr val="bg1"/>
                </a:solidFill>
              </a:rPr>
              <a:t>Used western blot for markers of the later stages in cell cycle progression. </a:t>
            </a:r>
          </a:p>
          <a:p>
            <a:r>
              <a:rPr lang="en-US" sz="2000" dirty="0" smtClean="0">
                <a:solidFill>
                  <a:schemeClr val="bg1"/>
                </a:solidFill>
              </a:rPr>
              <a:t>Found the marker was heavily downregulated in siRNA infected cells. 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6419504" y="1250880"/>
            <a:ext cx="5414942" cy="3890347"/>
            <a:chOff x="6419504" y="278422"/>
            <a:chExt cx="5414942" cy="3890347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19504" y="278422"/>
              <a:ext cx="5414942" cy="3890347"/>
            </a:xfrm>
            <a:prstGeom prst="rect">
              <a:avLst/>
            </a:prstGeom>
          </p:spPr>
        </p:pic>
        <p:sp>
          <p:nvSpPr>
            <p:cNvPr id="6" name="Oval 5"/>
            <p:cNvSpPr/>
            <p:nvPr/>
          </p:nvSpPr>
          <p:spPr>
            <a:xfrm>
              <a:off x="10849708" y="1600199"/>
              <a:ext cx="791307" cy="252000"/>
            </a:xfrm>
            <a:prstGeom prst="ellipse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3810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8" name="Oval 7"/>
            <p:cNvSpPr/>
            <p:nvPr/>
          </p:nvSpPr>
          <p:spPr>
            <a:xfrm>
              <a:off x="10849707" y="3429001"/>
              <a:ext cx="791307" cy="252000"/>
            </a:xfrm>
            <a:prstGeom prst="ellipse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38100">
                  <a:solidFill>
                    <a:schemeClr val="tx1"/>
                  </a:solidFill>
                </a:ln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1425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="" xmlns:a16="http://schemas.microsoft.com/office/drawing/2014/main" id="{1D51C1C9-FB41-4295-A183-9EA00788814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6090612" cy="685799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930" y="629266"/>
            <a:ext cx="5121644" cy="167660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Results </a:t>
            </a:r>
            <a:r>
              <a:rPr lang="en-GB" dirty="0" smtClean="0">
                <a:solidFill>
                  <a:schemeClr val="bg1"/>
                </a:solidFill>
              </a:rPr>
              <a:t>3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8931" y="2438400"/>
            <a:ext cx="5121642" cy="3785419"/>
          </a:xfrm>
        </p:spPr>
        <p:txBody>
          <a:bodyPr>
            <a:norm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Did the cells arrested in G0/G1 then progressed to apoptosis? </a:t>
            </a:r>
          </a:p>
          <a:p>
            <a:r>
              <a:rPr lang="en-US" sz="2000" dirty="0" smtClean="0">
                <a:solidFill>
                  <a:schemeClr val="bg1"/>
                </a:solidFill>
              </a:rPr>
              <a:t>Stained with </a:t>
            </a:r>
            <a:r>
              <a:rPr lang="en-US" sz="2000" dirty="0" err="1" smtClean="0">
                <a:solidFill>
                  <a:schemeClr val="bg1"/>
                </a:solidFill>
              </a:rPr>
              <a:t>Annexin</a:t>
            </a:r>
            <a:r>
              <a:rPr lang="en-US" sz="2000" dirty="0" smtClean="0">
                <a:solidFill>
                  <a:schemeClr val="bg1"/>
                </a:solidFill>
              </a:rPr>
              <a:t> V and PI </a:t>
            </a:r>
            <a:r>
              <a:rPr lang="en-US" sz="2000" dirty="0" err="1" smtClean="0">
                <a:solidFill>
                  <a:schemeClr val="bg1"/>
                </a:solidFill>
              </a:rPr>
              <a:t>analysed</a:t>
            </a:r>
            <a:r>
              <a:rPr lang="en-US" sz="2000" dirty="0" smtClean="0">
                <a:solidFill>
                  <a:schemeClr val="bg1"/>
                </a:solidFill>
              </a:rPr>
              <a:t> the cells using flow cytometry. </a:t>
            </a:r>
          </a:p>
          <a:p>
            <a:r>
              <a:rPr lang="en-US" sz="2000" dirty="0" err="1" smtClean="0">
                <a:solidFill>
                  <a:schemeClr val="bg1"/>
                </a:solidFill>
              </a:rPr>
              <a:t>Annexin</a:t>
            </a:r>
            <a:r>
              <a:rPr lang="en-US" sz="2000" dirty="0" smtClean="0">
                <a:solidFill>
                  <a:schemeClr val="bg1"/>
                </a:solidFill>
              </a:rPr>
              <a:t> V positive = yes, they did go into apoptosis! </a:t>
            </a:r>
          </a:p>
          <a:p>
            <a:r>
              <a:rPr lang="en-US" sz="2000" dirty="0" smtClean="0">
                <a:solidFill>
                  <a:schemeClr val="bg1"/>
                </a:solidFill>
              </a:rPr>
              <a:t>Further study with procaspse-3 Western Blot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3646" y="244074"/>
            <a:ext cx="5776687" cy="353019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9965" y="3774272"/>
            <a:ext cx="3651775" cy="2600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070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="" xmlns:a16="http://schemas.microsoft.com/office/drawing/2014/main" id="{95724071-AC7B-4A67-934B-CD7F90745802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573"/>
            <a:ext cx="12192000" cy="185587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Summary</a:t>
            </a:r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77200937"/>
              </p:ext>
            </p:extLst>
          </p:nvPr>
        </p:nvGraphicFramePr>
        <p:xfrm>
          <a:off x="838200" y="2500291"/>
          <a:ext cx="10515600" cy="36766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7085708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451</TotalTime>
  <Words>320</Words>
  <Application>Microsoft Macintosh PowerPoint</Application>
  <PresentationFormat>Widescreen</PresentationFormat>
  <Paragraphs>46</Paragraphs>
  <Slides>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Calibri</vt:lpstr>
      <vt:lpstr>Calibri Light</vt:lpstr>
      <vt:lpstr>Arial</vt:lpstr>
      <vt:lpstr>Office Theme</vt:lpstr>
      <vt:lpstr>Silencing of the HER2 Gene by siRNA Inhibits Proliferation and Induces Apoptosis in HER2–Overexpressing Breast Cancer Cells</vt:lpstr>
      <vt:lpstr>PowerPoint Presentation</vt:lpstr>
      <vt:lpstr>PowerPoint Presentation</vt:lpstr>
      <vt:lpstr>PowerPoint Presentation</vt:lpstr>
      <vt:lpstr>Materials</vt:lpstr>
      <vt:lpstr>Results 1</vt:lpstr>
      <vt:lpstr>Results 2</vt:lpstr>
      <vt:lpstr>Results 3</vt:lpstr>
      <vt:lpstr>Summary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Silencing of the HER2/neu Gene by siRNA Inhibits Proliferation and Induces Apoptosis in HER2/neu–Overexpressing Breast Cancer Cells1</dc:title>
  <dc:creator>Pauline Narvas</dc:creator>
  <cp:lastModifiedBy>Pauline Narvas</cp:lastModifiedBy>
  <cp:revision>22</cp:revision>
  <dcterms:created xsi:type="dcterms:W3CDTF">2017-10-29T15:19:31Z</dcterms:created>
  <dcterms:modified xsi:type="dcterms:W3CDTF">2017-10-30T09:40:33Z</dcterms:modified>
</cp:coreProperties>
</file>

<file path=docProps/thumbnail.jpeg>
</file>